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10"/>
  </p:notesMasterIdLst>
  <p:handoutMasterIdLst>
    <p:handoutMasterId r:id="rId11"/>
  </p:handoutMasterIdLst>
  <p:sldIdLst>
    <p:sldId id="256" r:id="rId3"/>
    <p:sldId id="257" r:id="rId4"/>
    <p:sldId id="265" r:id="rId5"/>
    <p:sldId id="260" r:id="rId6"/>
    <p:sldId id="262" r:id="rId7"/>
    <p:sldId id="263" r:id="rId8"/>
    <p:sldId id="264" r:id="rId9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6902"/>
    <a:srgbClr val="896A08"/>
    <a:srgbClr val="DA0000"/>
    <a:srgbClr val="5D8223"/>
    <a:srgbClr val="397B0D"/>
    <a:srgbClr val="000000"/>
    <a:srgbClr val="00499F"/>
    <a:srgbClr val="0CC1E0"/>
    <a:srgbClr val="1B00FE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5" autoAdjust="0"/>
    <p:restoredTop sz="94648" autoAdjust="0"/>
  </p:normalViewPr>
  <p:slideViewPr>
    <p:cSldViewPr>
      <p:cViewPr varScale="1">
        <p:scale>
          <a:sx n="82" d="100"/>
          <a:sy n="82" d="100"/>
        </p:scale>
        <p:origin x="141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1716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E7B71EB9-BA0C-5D3C-3652-A1A101C9606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en-US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3B5D8A9E-50FA-00A7-7E2A-2E1C78C9508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 altLang="en-US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89C4B12C-6C15-B3CA-CDE0-7E71E527378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>
            <a:extLst>
              <a:ext uri="{FF2B5EF4-FFF2-40B4-BE49-F238E27FC236}">
                <a16:creationId xmlns:a16="http://schemas.microsoft.com/office/drawing/2014/main" id="{5EC1703C-16C1-587E-336E-A73F2364C2F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text styles</a:t>
            </a:r>
          </a:p>
          <a:p>
            <a:pPr lvl="1"/>
            <a:r>
              <a:rPr lang="ru-RU" altLang="en-US"/>
              <a:t>Second level</a:t>
            </a:r>
          </a:p>
          <a:p>
            <a:pPr lvl="2"/>
            <a:r>
              <a:rPr lang="ru-RU" altLang="en-US"/>
              <a:t>Third level</a:t>
            </a:r>
          </a:p>
          <a:p>
            <a:pPr lvl="3"/>
            <a:r>
              <a:rPr lang="ru-RU" altLang="en-US"/>
              <a:t>Fourth level</a:t>
            </a:r>
          </a:p>
          <a:p>
            <a:pPr lvl="4"/>
            <a:r>
              <a:rPr lang="ru-RU" altLang="en-US"/>
              <a:t>Fifth level</a:t>
            </a:r>
          </a:p>
        </p:txBody>
      </p:sp>
      <p:sp>
        <p:nvSpPr>
          <p:cNvPr id="69638" name="Rectangle 6">
            <a:extLst>
              <a:ext uri="{FF2B5EF4-FFF2-40B4-BE49-F238E27FC236}">
                <a16:creationId xmlns:a16="http://schemas.microsoft.com/office/drawing/2014/main" id="{B1406526-0A6E-E743-F33E-747FF9CC94C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en-US"/>
          </a:p>
        </p:txBody>
      </p:sp>
      <p:sp>
        <p:nvSpPr>
          <p:cNvPr id="69639" name="Rectangle 7">
            <a:extLst>
              <a:ext uri="{FF2B5EF4-FFF2-40B4-BE49-F238E27FC236}">
                <a16:creationId xmlns:a16="http://schemas.microsoft.com/office/drawing/2014/main" id="{3443A9E7-8FFC-DBBA-6D9F-18CCABEB80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968F4841-B141-4B08-B7B1-58CA4A3148B8}" type="slidenum">
              <a:rPr lang="ru-RU" altLang="en-US"/>
              <a:pPr/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EBD8C8A-C880-D2BB-CD3F-E3BB7A45E39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55650" y="1989138"/>
            <a:ext cx="5472113" cy="14398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ru-RU" altLang="en-US" noProof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9C9FEAB4-30DD-5C4D-D1BC-9285F700590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755650" y="3502025"/>
            <a:ext cx="5472113" cy="100806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>
                <a:latin typeface="Futura LT Book" pitchFamily="2" charset="0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ru-RU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70DA5-A2D6-A3AE-FB2F-A7F7EC6FF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64E351-E11E-55B5-0BBF-4A422A2FB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855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D9F8D3-4B8B-6621-583C-AAE37A0D1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78638" y="260350"/>
            <a:ext cx="2017712" cy="6264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1A3276-DF32-80F4-FF5A-A03F44472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23913" y="260350"/>
            <a:ext cx="5902325" cy="6264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7023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41A5B-4419-583C-F330-491E509CA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05344D-45A5-43D9-9F6F-F9990E35A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ACE37-0608-3842-7B28-89238E6B3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3613A-8215-8317-9DEF-B28223241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26A3E-95CC-A48D-6DD3-7C5C726F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DE1A99-438C-49EF-A7FE-55EB70AD41EC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676655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4B68-CBC7-47E7-EA3F-FAB1C1C90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40A87-2F5C-02DE-CC4A-1F10BABF9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CC372-CDA4-946F-AE2D-21D60CFE8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C2BEE-5052-1A9E-DE1D-CFC9BDDC2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DA833-D630-4B8E-79BE-54A271FF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8AAD01-DC93-4D59-955C-D0FC119A93E6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82876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BF9E8-1D0B-BAA3-77AA-B10C81AEA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D3888-9273-C085-BBDE-21F8FEAA4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9AF98-EFD6-1FD8-ECA1-B5AE8E60A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59EA2-6CB6-77BE-7770-9D5EB718E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B2905-50B3-BDD4-1F62-8D6B7A3AB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E04DD6-CFE7-4315-ACC4-94B08C8DB688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194921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D0A83-E6C6-8B87-DFEF-30FD93B18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5F4BD-8CDB-1C87-592D-0334C73D2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08175" y="1600200"/>
            <a:ext cx="3313113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C37F5-4C47-DE07-2CC9-F41D7CFADD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73688" y="1600200"/>
            <a:ext cx="331311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002A46-1EBE-234A-1D88-F6167A702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C9F1C8-66D7-D02D-9893-F655AD7DF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1CD63-267B-CDAC-43B7-2E9ED6B4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7274C4-AA0C-4678-9934-97410065A32C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281444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4CE9-4F0E-0379-BD28-C91E509D7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98055-6EFE-B9A9-F4CB-B246C05D4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79CB9-D62A-409F-0E25-2ADF3C7AF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DB3DDD-CAF7-3869-2FC3-CF24D09D05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DA8D76-9C7F-4DB4-467F-9E2B5F72D8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9FB15A-B457-3400-EC9A-1D89CBEBD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6D101E-3665-FC46-E13E-7AC03F869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7804DF-44CA-2218-B73B-FB573390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801D5A-FF1B-43A5-A395-4B3BFC6B1ECE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051639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96853-1C46-0D84-BFF9-31602AFEF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737722-7255-525E-9127-7343FA863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453B09-CB43-017E-9A25-B7300E2FF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E1718-B525-B5E9-B831-74D8626D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9FDA6C-007F-4F90-9D16-1BB3DDD66C4A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5027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719614-998A-8EB1-8FDA-05A78AA42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980F63-171C-8AC8-8ABA-3D5CD9CF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8D39D-44B7-CB45-0A97-DB575104E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5AAAC7-FDFA-48D3-B8B1-9B0F28789C89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615394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1691-947E-B54C-48C0-7181C7A9F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C014B-0281-C90A-509E-9025A5371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C90721-638F-A367-38FE-BD98D3007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09615-3E9F-EDAF-76B9-013C19674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4C582-C9C7-6245-4671-765D993A2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3BA91-338F-622A-7108-86163106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1956A6-0CB9-454C-9475-701FF5A50EAB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213624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70F2F-69B1-B5CF-4C07-DBF5A6694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60B07-2771-DEC5-A890-C54594204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77716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7B0F3-CAC7-0110-D198-9A009B123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23A8E8-3B09-EBB9-24BD-B61E798FF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56892-7E1F-C5D2-8F9C-B32A06730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B8A309-DF77-9755-3E85-017ED546C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9CAF4A-AB2B-BA3F-E491-AEDBAA52C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1A8CC-BF03-993B-2CBF-3EB3DA3B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69A3AD-5C92-48EB-8FDF-F88A7521F491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9819341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BCFE3-2549-796D-BB13-FC49E779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5B0BAB-C44F-E562-97A4-1A9612F06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06965-E202-A749-F325-BE792905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9583D-1FEF-33EC-4E19-53B437F54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89675-6126-2A4D-C9B9-338AEBB35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DCD64E-D2E5-4B9A-8CDE-22D5AEF0280F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5820755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62AEAC-C59B-DD81-C0D6-8BC28BD3AD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992938" y="274638"/>
            <a:ext cx="1693862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931E61-319A-AFF1-CE0A-7B4C82D3A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908175" y="274638"/>
            <a:ext cx="493236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11929-A95A-2596-9A95-4CA7E9ED0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8DB75-396D-D144-7F1F-789961A96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B70EB-6735-71A6-883C-2AFD1AF3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341530-31E2-4142-A92B-BD67A8606BD5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733915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4DCD8-F27E-1ED4-8063-AF970154D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1D7C9-DF0B-C1DE-240C-3043A7DC2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4426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A839F-A671-C75B-1DEB-A9F0291AD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57F46-67E0-EFE3-B87F-76828F1087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7088" y="1844675"/>
            <a:ext cx="3956050" cy="4679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2101C7-A988-B0F0-30A7-E8F25E86C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5538" y="1844675"/>
            <a:ext cx="3957637" cy="4679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2235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A1D9D-96EE-D8A2-75FC-E5F597AC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D48FE-CFA8-A5E6-5AC2-894277038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280FF-E0FD-BB42-EB39-F4889DF45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F3AA4-8D42-2A6C-9E75-8B159D0B55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980445-2424-C6BD-D411-37FFD9F132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022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DE48-09B3-633E-3632-7F63A80F5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173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058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05B9-17DB-3026-624B-413BA74FC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DBE13-370E-2697-B621-A8A349F9F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BE323-D60D-665C-58B1-108554898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9488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C471-3D8D-87FC-8825-3A0CFB7B7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7C1599-DC62-5420-BC2B-1BA2E27CB9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0E07E-0997-E830-7335-F21B067AE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986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45E3FC9-C152-8C36-2BAD-713E0C7BD0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23913" y="260350"/>
            <a:ext cx="8072437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ru-RU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08EDBFD-9507-2340-C59F-C9E633E073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8" y="1844675"/>
            <a:ext cx="8066087" cy="467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Futura LT Book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Futura LT Book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Futura LT Book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Futura LT Book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Futura LT Book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Futura LT Book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Futura LT Book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Futura LT Book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1F52DC10-13C4-B52A-96A2-FF335844F2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08175" y="274638"/>
            <a:ext cx="67675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title style</a:t>
            </a:r>
          </a:p>
        </p:txBody>
      </p:sp>
      <p:sp>
        <p:nvSpPr>
          <p:cNvPr id="190467" name="Rectangle 3">
            <a:extLst>
              <a:ext uri="{FF2B5EF4-FFF2-40B4-BE49-F238E27FC236}">
                <a16:creationId xmlns:a16="http://schemas.microsoft.com/office/drawing/2014/main" id="{DC6CF4A9-2F62-99DB-6394-7D43101B66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8175" y="1600200"/>
            <a:ext cx="677862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text styles</a:t>
            </a:r>
          </a:p>
          <a:p>
            <a:pPr lvl="1"/>
            <a:r>
              <a:rPr lang="ru-RU" altLang="en-US"/>
              <a:t>Second level</a:t>
            </a:r>
          </a:p>
          <a:p>
            <a:pPr lvl="2"/>
            <a:r>
              <a:rPr lang="ru-RU" altLang="en-US"/>
              <a:t>Third level</a:t>
            </a:r>
          </a:p>
          <a:p>
            <a:pPr lvl="3"/>
            <a:r>
              <a:rPr lang="ru-RU" altLang="en-US"/>
              <a:t>Fourth level</a:t>
            </a:r>
          </a:p>
          <a:p>
            <a:pPr lvl="4"/>
            <a:r>
              <a:rPr lang="ru-RU" altLang="en-US"/>
              <a:t>Fifth level</a:t>
            </a:r>
          </a:p>
        </p:txBody>
      </p:sp>
      <p:sp>
        <p:nvSpPr>
          <p:cNvPr id="190468" name="Rectangle 4">
            <a:extLst>
              <a:ext uri="{FF2B5EF4-FFF2-40B4-BE49-F238E27FC236}">
                <a16:creationId xmlns:a16="http://schemas.microsoft.com/office/drawing/2014/main" id="{24ABE7CB-58A4-A6C0-E4CD-339E7CCB290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endParaRPr lang="ru-RU" altLang="en-US"/>
          </a:p>
        </p:txBody>
      </p:sp>
      <p:sp>
        <p:nvSpPr>
          <p:cNvPr id="190469" name="Rectangle 5">
            <a:extLst>
              <a:ext uri="{FF2B5EF4-FFF2-40B4-BE49-F238E27FC236}">
                <a16:creationId xmlns:a16="http://schemas.microsoft.com/office/drawing/2014/main" id="{886D8EE0-B55C-0A7F-A2F6-5590D8C098F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endParaRPr lang="ru-RU" altLang="en-US"/>
          </a:p>
        </p:txBody>
      </p:sp>
      <p:sp>
        <p:nvSpPr>
          <p:cNvPr id="190470" name="Rectangle 6">
            <a:extLst>
              <a:ext uri="{FF2B5EF4-FFF2-40B4-BE49-F238E27FC236}">
                <a16:creationId xmlns:a16="http://schemas.microsoft.com/office/drawing/2014/main" id="{7DA396B2-9CC1-B8AA-7EB8-E368912B29B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DA9AF7E3-6C9A-4E2B-A3A1-AE3230A1775C}" type="slidenum">
              <a:rPr lang="ru-RU" altLang="en-US"/>
              <a:pPr/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rgbClr val="66666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rgbClr val="666666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rgbClr val="666666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rgbClr val="666666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rgbClr val="666666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rgbClr val="6666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>
            <a:extLst>
              <a:ext uri="{FF2B5EF4-FFF2-40B4-BE49-F238E27FC236}">
                <a16:creationId xmlns:a16="http://schemas.microsoft.com/office/drawing/2014/main" id="{9C4C2BA4-2D71-539B-899C-0D5623A715E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27088" y="2133600"/>
            <a:ext cx="5473700" cy="1512888"/>
          </a:xfrm>
        </p:spPr>
        <p:txBody>
          <a:bodyPr/>
          <a:lstStyle/>
          <a:p>
            <a:r>
              <a:rPr lang="en-US" altLang="en-US" dirty="0"/>
              <a:t>Advanced Algorithm for Enhancement</a:t>
            </a:r>
            <a:br>
              <a:rPr lang="en-US" altLang="en-US" dirty="0"/>
            </a:br>
            <a:r>
              <a:rPr lang="en-US" altLang="en-US" dirty="0"/>
              <a:t>of Fashion Imagery</a:t>
            </a:r>
          </a:p>
        </p:txBody>
      </p:sp>
      <p:sp>
        <p:nvSpPr>
          <p:cNvPr id="34829" name="Rectangle 13">
            <a:extLst>
              <a:ext uri="{FF2B5EF4-FFF2-40B4-BE49-F238E27FC236}">
                <a16:creationId xmlns:a16="http://schemas.microsoft.com/office/drawing/2014/main" id="{8AA23E9F-369E-898A-9F6C-EEB58E8C9DA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30263" y="3863975"/>
            <a:ext cx="5478462" cy="503238"/>
          </a:xfrm>
        </p:spPr>
        <p:txBody>
          <a:bodyPr/>
          <a:lstStyle/>
          <a:p>
            <a:r>
              <a:rPr lang="en-US" altLang="en-US" dirty="0"/>
              <a:t>By Jean-Luc Peloquin</a:t>
            </a:r>
          </a:p>
          <a:p>
            <a:r>
              <a:rPr lang="en-US" altLang="en-US" dirty="0"/>
              <a:t>Final Project: CS 469/669</a:t>
            </a:r>
          </a:p>
          <a:p>
            <a:endParaRPr lang="en-US" altLang="en-US" dirty="0"/>
          </a:p>
          <a:p>
            <a:r>
              <a:rPr lang="en-US" altLang="en-US" dirty="0"/>
              <a:t>Spring 2024</a:t>
            </a:r>
            <a:endParaRPr lang="uk-UA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65580CAE-E916-3708-D042-71C5AA30A6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60350"/>
            <a:ext cx="7885113" cy="1223963"/>
          </a:xfrm>
          <a:effectLst>
            <a:outerShdw blurRad="50800" dist="50800" dir="5400000" algn="ctr" rotWithShape="0">
              <a:schemeClr val="bg2"/>
            </a:outerShdw>
          </a:effectLst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  <a:endParaRPr lang="uk-UA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0893AE8-2602-4E8B-E4A1-DBCFF6EFAB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773238"/>
            <a:ext cx="7920037" cy="4751387"/>
          </a:xfrm>
          <a:effectLst>
            <a:outerShdw blurRad="50800" dist="50800" dir="5400000" algn="ctr" rotWithShape="0">
              <a:schemeClr val="bg2"/>
            </a:outerShdw>
          </a:effec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3200" dirty="0">
                <a:effectLst>
                  <a:outerShdw blurRad="38100" dist="38100" dir="2700000" algn="tl">
                    <a:schemeClr val="accent6">
                      <a:alpha val="43000"/>
                    </a:schemeClr>
                  </a:outerShdw>
                </a:effectLst>
                <a:latin typeface="+mj-lt"/>
                <a:ea typeface="굴림" panose="020B0503020000020004" pitchFamily="34" charset="-127"/>
              </a:rPr>
              <a:t>Introduction</a:t>
            </a:r>
          </a:p>
          <a:p>
            <a:pPr>
              <a:lnSpc>
                <a:spcPct val="80000"/>
              </a:lnSpc>
            </a:pPr>
            <a:r>
              <a:rPr lang="en-US" altLang="ko-KR" sz="3200" dirty="0">
                <a:effectLst>
                  <a:outerShdw blurRad="38100" dist="38100" dir="2700000" algn="tl">
                    <a:schemeClr val="accent6">
                      <a:alpha val="43000"/>
                    </a:schemeClr>
                  </a:outerShdw>
                </a:effectLst>
                <a:latin typeface="+mj-lt"/>
                <a:ea typeface="굴림" panose="020B0503020000020004" pitchFamily="34" charset="-127"/>
              </a:rPr>
              <a:t>Methodology</a:t>
            </a:r>
          </a:p>
          <a:p>
            <a:pPr>
              <a:lnSpc>
                <a:spcPct val="80000"/>
              </a:lnSpc>
            </a:pPr>
            <a:r>
              <a:rPr lang="en-US" altLang="ko-KR" sz="3200" dirty="0">
                <a:effectLst>
                  <a:outerShdw blurRad="38100" dist="38100" dir="2700000" algn="tl">
                    <a:schemeClr val="accent6">
                      <a:alpha val="43000"/>
                    </a:schemeClr>
                  </a:outerShdw>
                </a:effectLst>
                <a:latin typeface="+mj-lt"/>
                <a:ea typeface="굴림" panose="020B0503020000020004" pitchFamily="34" charset="-127"/>
              </a:rPr>
              <a:t>Results and Analysis</a:t>
            </a:r>
          </a:p>
          <a:p>
            <a:pPr>
              <a:lnSpc>
                <a:spcPct val="80000"/>
              </a:lnSpc>
            </a:pPr>
            <a:r>
              <a:rPr lang="en-US" altLang="ko-KR" sz="3200" dirty="0">
                <a:effectLst>
                  <a:outerShdw blurRad="38100" dist="38100" dir="2700000" algn="tl">
                    <a:schemeClr val="accent6">
                      <a:alpha val="43000"/>
                    </a:schemeClr>
                  </a:outerShdw>
                </a:effectLst>
                <a:latin typeface="+mj-lt"/>
                <a:ea typeface="굴림" panose="020B0503020000020004" pitchFamily="34" charset="-127"/>
              </a:rPr>
              <a:t>Conclusion</a:t>
            </a:r>
          </a:p>
          <a:p>
            <a:pPr>
              <a:lnSpc>
                <a:spcPct val="80000"/>
              </a:lnSpc>
            </a:pPr>
            <a:r>
              <a:rPr lang="en-US" altLang="ko-KR" sz="3200" dirty="0">
                <a:effectLst>
                  <a:outerShdw blurRad="38100" dist="38100" dir="2700000" algn="tl">
                    <a:schemeClr val="accent6">
                      <a:alpha val="43000"/>
                    </a:schemeClr>
                  </a:outerShdw>
                </a:effectLst>
                <a:latin typeface="+mj-lt"/>
                <a:ea typeface="굴림" panose="020B0503020000020004" pitchFamily="34" charset="-127"/>
              </a:rPr>
              <a:t>References and Questions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ko-KR" dirty="0">
              <a:ea typeface="굴림" panose="020B0503020000020004" pitchFamily="34" charset="-127"/>
            </a:endParaRPr>
          </a:p>
        </p:txBody>
      </p:sp>
      <p:pic>
        <p:nvPicPr>
          <p:cNvPr id="6" name="Picture 5" descr="A black jacket on a concrete surface&#10;&#10;Description automatically generated">
            <a:extLst>
              <a:ext uri="{FF2B5EF4-FFF2-40B4-BE49-F238E27FC236}">
                <a16:creationId xmlns:a16="http://schemas.microsoft.com/office/drawing/2014/main" id="{6565F2B8-1386-95CC-F931-5EF8FBAD48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083" y="333058"/>
            <a:ext cx="2238375" cy="2880360"/>
          </a:xfrm>
          <a:prstGeom prst="rect">
            <a:avLst/>
          </a:prstGeom>
        </p:spPr>
      </p:pic>
      <p:pic>
        <p:nvPicPr>
          <p:cNvPr id="8" name="Picture 7" descr="A black jacket with a black background&#10;&#10;Description automatically generated">
            <a:extLst>
              <a:ext uri="{FF2B5EF4-FFF2-40B4-BE49-F238E27FC236}">
                <a16:creationId xmlns:a16="http://schemas.microsoft.com/office/drawing/2014/main" id="{55E3EC20-0A4E-48A1-F9F7-01E0F3E758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01" y="3950958"/>
            <a:ext cx="2096135" cy="184785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BEF156-EC15-F1BB-99EB-5F9E7E9FE77E}"/>
              </a:ext>
            </a:extLst>
          </p:cNvPr>
          <p:cNvSpPr/>
          <p:nvPr/>
        </p:nvSpPr>
        <p:spPr bwMode="auto">
          <a:xfrm>
            <a:off x="7442361" y="2965827"/>
            <a:ext cx="399816" cy="926345"/>
          </a:xfrm>
          <a:custGeom>
            <a:avLst/>
            <a:gdLst>
              <a:gd name="connsiteX0" fmla="*/ 0 w 651496"/>
              <a:gd name="connsiteY0" fmla="*/ 0 h 1213052"/>
              <a:gd name="connsiteX1" fmla="*/ 651354 w 651496"/>
              <a:gd name="connsiteY1" fmla="*/ 263046 h 1213052"/>
              <a:gd name="connsiteX2" fmla="*/ 62630 w 651496"/>
              <a:gd name="connsiteY2" fmla="*/ 651353 h 1213052"/>
              <a:gd name="connsiteX3" fmla="*/ 450937 w 651496"/>
              <a:gd name="connsiteY3" fmla="*/ 1139868 h 1213052"/>
              <a:gd name="connsiteX4" fmla="*/ 413359 w 651496"/>
              <a:gd name="connsiteY4" fmla="*/ 951978 h 1213052"/>
              <a:gd name="connsiteX5" fmla="*/ 237995 w 651496"/>
              <a:gd name="connsiteY5" fmla="*/ 1189972 h 1213052"/>
              <a:gd name="connsiteX6" fmla="*/ 501041 w 651496"/>
              <a:gd name="connsiteY6" fmla="*/ 1189972 h 1213052"/>
              <a:gd name="connsiteX7" fmla="*/ 475989 w 651496"/>
              <a:gd name="connsiteY7" fmla="*/ 1139868 h 121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496" h="1213052">
                <a:moveTo>
                  <a:pt x="0" y="0"/>
                </a:moveTo>
                <a:cubicBezTo>
                  <a:pt x="320458" y="77243"/>
                  <a:pt x="640916" y="154487"/>
                  <a:pt x="651354" y="263046"/>
                </a:cubicBezTo>
                <a:cubicBezTo>
                  <a:pt x="661792" y="371605"/>
                  <a:pt x="96033" y="505216"/>
                  <a:pt x="62630" y="651353"/>
                </a:cubicBezTo>
                <a:cubicBezTo>
                  <a:pt x="29227" y="797490"/>
                  <a:pt x="392482" y="1089764"/>
                  <a:pt x="450937" y="1139868"/>
                </a:cubicBezTo>
                <a:cubicBezTo>
                  <a:pt x="509392" y="1189972"/>
                  <a:pt x="448849" y="943627"/>
                  <a:pt x="413359" y="951978"/>
                </a:cubicBezTo>
                <a:cubicBezTo>
                  <a:pt x="377869" y="960329"/>
                  <a:pt x="223381" y="1150306"/>
                  <a:pt x="237995" y="1189972"/>
                </a:cubicBezTo>
                <a:cubicBezTo>
                  <a:pt x="252609" y="1229638"/>
                  <a:pt x="461375" y="1198323"/>
                  <a:pt x="501041" y="1189972"/>
                </a:cubicBezTo>
                <a:cubicBezTo>
                  <a:pt x="540707" y="1181621"/>
                  <a:pt x="177452" y="1273479"/>
                  <a:pt x="475989" y="1139868"/>
                </a:cubicBezTo>
              </a:path>
            </a:pathLst>
          </a:cu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B49D-8CCD-DC5B-DE68-CF1183C85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0" y="-247389"/>
            <a:ext cx="3962400" cy="1600200"/>
          </a:xfrm>
          <a:effectLst>
            <a:outerShdw blurRad="50800" dist="50800" dir="5400000" algn="ctr" rotWithShape="0">
              <a:srgbClr val="9B6902"/>
            </a:outerShdw>
          </a:effectLst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Placeholder 5" descr="A screenshot of a shirt&#10;&#10;Description automatically generated">
            <a:extLst>
              <a:ext uri="{FF2B5EF4-FFF2-40B4-BE49-F238E27FC236}">
                <a16:creationId xmlns:a16="http://schemas.microsoft.com/office/drawing/2014/main" id="{F60EFC15-B7C0-0CCA-54F9-2398FEEBC84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0" r="8380"/>
          <a:stretch>
            <a:fillRect/>
          </a:stretch>
        </p:blipFill>
        <p:spPr>
          <a:xfrm>
            <a:off x="226329" y="1141412"/>
            <a:ext cx="4345671" cy="45751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6B896-7D45-C117-6385-10A256326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53000" y="1352811"/>
            <a:ext cx="3886200" cy="50292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800" dirty="0">
                <a:solidFill>
                  <a:schemeClr val="tx2"/>
                </a:solidFill>
                <a:latin typeface="+mj-lt"/>
                <a:ea typeface="굴림" panose="020B0503020000020004" pitchFamily="34" charset="-127"/>
              </a:rPr>
              <a:t>Problem</a:t>
            </a:r>
          </a:p>
          <a:p>
            <a:pPr marL="285750" indent="-285750">
              <a:buFontTx/>
              <a:buChar char="-"/>
            </a:pPr>
            <a:r>
              <a:rPr lang="en-US" altLang="ko-KR" sz="1800" dirty="0">
                <a:solidFill>
                  <a:schemeClr val="tx2"/>
                </a:solidFill>
                <a:latin typeface="+mj-lt"/>
                <a:ea typeface="굴림" panose="020B0503020000020004" pitchFamily="34" charset="-127"/>
              </a:rPr>
              <a:t>Reverse image searching results either pretty accurate or too broad</a:t>
            </a:r>
          </a:p>
          <a:p>
            <a:endParaRPr lang="en-US" altLang="ko-KR" sz="1800" dirty="0">
              <a:solidFill>
                <a:schemeClr val="tx2"/>
              </a:solidFill>
              <a:latin typeface="+mj-lt"/>
              <a:ea typeface="굴림" panose="020B0503020000020004" pitchFamily="34" charset="-127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chemeClr val="tx2"/>
                </a:solidFill>
                <a:latin typeface="+mj-lt"/>
                <a:ea typeface="굴림" panose="020B0503020000020004" pitchFamily="34" charset="-127"/>
              </a:rPr>
              <a:t>Reason</a:t>
            </a:r>
          </a:p>
          <a:p>
            <a:pPr marL="285750" indent="-285750">
              <a:buFontTx/>
              <a:buChar char="-"/>
            </a:pPr>
            <a:r>
              <a:rPr lang="en-US" altLang="ko-KR" sz="1800" dirty="0">
                <a:solidFill>
                  <a:schemeClr val="tx2"/>
                </a:solidFill>
                <a:latin typeface="+mj-lt"/>
                <a:ea typeface="굴림" panose="020B0503020000020004" pitchFamily="34" charset="-127"/>
              </a:rPr>
              <a:t>Image quality on blurry images with distracting backgrounds </a:t>
            </a:r>
          </a:p>
          <a:p>
            <a:endParaRPr lang="en-US" altLang="ko-KR" sz="1800" dirty="0">
              <a:solidFill>
                <a:schemeClr val="tx2"/>
              </a:solidFill>
              <a:latin typeface="+mj-lt"/>
              <a:ea typeface="굴림" panose="020B0503020000020004" pitchFamily="34" charset="-127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chemeClr val="tx2"/>
                </a:solidFill>
                <a:latin typeface="+mj-lt"/>
                <a:ea typeface="굴림" panose="020B0503020000020004" pitchFamily="34" charset="-127"/>
              </a:rPr>
              <a:t>Solution</a:t>
            </a:r>
          </a:p>
          <a:p>
            <a:pPr marL="285750" indent="-285750">
              <a:buFontTx/>
              <a:buChar char="-"/>
            </a:pPr>
            <a:r>
              <a:rPr lang="en-US" altLang="ko-KR" sz="1800" dirty="0">
                <a:solidFill>
                  <a:schemeClr val="tx2"/>
                </a:solidFill>
                <a:latin typeface="+mj-lt"/>
                <a:ea typeface="굴림" panose="020B0503020000020004" pitchFamily="34" charset="-127"/>
              </a:rPr>
              <a:t>Create an application to automatically upscale and improve clarity on given image(s) with a focus on speed and no user interaction</a:t>
            </a:r>
          </a:p>
          <a:p>
            <a:endParaRPr lang="en-US" altLang="ko-KR" dirty="0">
              <a:solidFill>
                <a:schemeClr val="tx2"/>
              </a:solidFill>
              <a:latin typeface="+mj-lt"/>
              <a:ea typeface="굴림" panose="020B0503020000020004" pitchFamily="34" charset="-12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595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F0897-8DD2-0A54-01A8-D42B36AF01B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50800" dir="5400000" algn="ctr" rotWithShape="0">
              <a:srgbClr val="9B6902"/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5319A-A1A1-C321-9860-4AAE01A8D7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49181" y="1219200"/>
            <a:ext cx="3278982" cy="3517876"/>
          </a:xfrm>
        </p:spPr>
        <p:txBody>
          <a:bodyPr/>
          <a:lstStyle/>
          <a:p>
            <a:pPr marL="0" indent="0">
              <a:buNone/>
            </a:pPr>
            <a:r>
              <a:rPr lang="en-US" sz="1700" dirty="0">
                <a:solidFill>
                  <a:schemeClr val="tx1"/>
                </a:solidFill>
                <a:latin typeface="+mj-lt"/>
              </a:rPr>
              <a:t>Upscaling</a:t>
            </a:r>
          </a:p>
          <a:p>
            <a:r>
              <a:rPr lang="en-US" sz="1700" dirty="0" err="1">
                <a:solidFill>
                  <a:schemeClr val="tx1"/>
                </a:solidFill>
                <a:latin typeface="+mj-lt"/>
              </a:rPr>
              <a:t>Lanczos</a:t>
            </a:r>
            <a:r>
              <a:rPr lang="en-US" sz="1700" dirty="0">
                <a:solidFill>
                  <a:schemeClr val="tx1"/>
                </a:solidFill>
                <a:latin typeface="+mj-lt"/>
              </a:rPr>
              <a:t> algorithm</a:t>
            </a:r>
          </a:p>
          <a:p>
            <a:pPr marL="0" indent="0">
              <a:buNone/>
            </a:pPr>
            <a:endParaRPr lang="en-US" sz="1700" dirty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tx1"/>
                </a:solidFill>
                <a:latin typeface="+mj-lt"/>
              </a:rPr>
              <a:t>Detail Enhancement</a:t>
            </a:r>
          </a:p>
          <a:p>
            <a:r>
              <a:rPr lang="en-US" sz="1700" dirty="0">
                <a:solidFill>
                  <a:schemeClr val="tx1"/>
                </a:solidFill>
                <a:latin typeface="+mj-lt"/>
              </a:rPr>
              <a:t>High-pass filtering</a:t>
            </a:r>
          </a:p>
          <a:p>
            <a:r>
              <a:rPr lang="en-US" sz="1700" dirty="0">
                <a:solidFill>
                  <a:schemeClr val="tx1"/>
                </a:solidFill>
                <a:latin typeface="+mj-lt"/>
              </a:rPr>
              <a:t>Unsharp Masking</a:t>
            </a:r>
          </a:p>
          <a:p>
            <a:pPr marL="0" indent="0">
              <a:buNone/>
            </a:pPr>
            <a:endParaRPr lang="en-US" sz="1700" dirty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tx1"/>
                </a:solidFill>
                <a:latin typeface="+mj-lt"/>
              </a:rPr>
              <a:t>Background Removal</a:t>
            </a:r>
          </a:p>
          <a:p>
            <a:r>
              <a:rPr lang="en-US" sz="1700" dirty="0">
                <a:solidFill>
                  <a:schemeClr val="tx1"/>
                </a:solidFill>
                <a:latin typeface="+mj-lt"/>
              </a:rPr>
              <a:t>rembg() ML algorithm</a:t>
            </a:r>
          </a:p>
          <a:p>
            <a:endParaRPr lang="en-US" sz="1700" dirty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tx1"/>
                </a:solidFill>
                <a:latin typeface="+mj-lt"/>
              </a:rPr>
              <a:t>Cropping and Conversion</a:t>
            </a:r>
          </a:p>
          <a:p>
            <a:r>
              <a:rPr lang="en-US" sz="1700" dirty="0">
                <a:solidFill>
                  <a:schemeClr val="tx1"/>
                </a:solidFill>
                <a:latin typeface="+mj-lt"/>
              </a:rPr>
              <a:t>Contour-based cropping of transparent empty space (to .</a:t>
            </a:r>
            <a:r>
              <a:rPr lang="en-US" sz="1700" dirty="0" err="1">
                <a:solidFill>
                  <a:schemeClr val="tx1"/>
                </a:solidFill>
                <a:latin typeface="+mj-lt"/>
              </a:rPr>
              <a:t>png</a:t>
            </a:r>
            <a:r>
              <a:rPr lang="en-US" sz="1700" dirty="0">
                <a:solidFill>
                  <a:schemeClr val="tx1"/>
                </a:solidFill>
                <a:latin typeface="+mj-lt"/>
              </a:rPr>
              <a:t>)</a:t>
            </a:r>
          </a:p>
          <a:p>
            <a:endParaRPr lang="en-US" sz="1700" dirty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tx1"/>
                </a:solidFill>
                <a:latin typeface="+mj-lt"/>
              </a:rPr>
              <a:t>Dataset</a:t>
            </a:r>
          </a:p>
          <a:p>
            <a:r>
              <a:rPr lang="en-US" sz="1700" dirty="0">
                <a:solidFill>
                  <a:schemeClr val="tx1"/>
                </a:solidFill>
                <a:latin typeface="+mj-lt"/>
              </a:rPr>
              <a:t>Web scraped from Grailed.com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45E1E8-9570-1729-E35D-22162E2A8D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73688" y="990600"/>
            <a:ext cx="2941888" cy="261989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C6E6C3-844E-F76A-A194-CA73C0D1F5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2" r="4832"/>
          <a:stretch/>
        </p:blipFill>
        <p:spPr>
          <a:xfrm>
            <a:off x="5373688" y="3793051"/>
            <a:ext cx="2941888" cy="265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94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581C-2D5D-E161-6208-9B588B860016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50800" dir="5400000" algn="ctr" rotWithShape="0">
              <a:srgbClr val="9B6902"/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Results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ED01D-587E-59AC-98D0-270DB4C63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Higher Res = More Computational Time (</a:t>
            </a:r>
            <a:r>
              <a:rPr lang="en-US" sz="1800" dirty="0" err="1">
                <a:solidFill>
                  <a:schemeClr val="tx1"/>
                </a:solidFill>
                <a:latin typeface="+mj-lt"/>
              </a:rPr>
              <a:t>Lanczos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Upscaling)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Improves all images regardless of results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</a:rPr>
              <a:t>All enhanced in quality w/ background removal</a:t>
            </a:r>
          </a:p>
          <a:p>
            <a:pPr marL="57150" indent="0">
              <a:buNone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Limitations</a:t>
            </a:r>
          </a:p>
          <a:p>
            <a:r>
              <a:rPr lang="en-US" sz="1800" dirty="0">
                <a:solidFill>
                  <a:schemeClr val="tx1"/>
                </a:solidFill>
                <a:latin typeface="+mj-lt"/>
              </a:rPr>
              <a:t>Images with complex backgrounds / shadows</a:t>
            </a:r>
          </a:p>
          <a:p>
            <a:r>
              <a:rPr lang="en-US" sz="1800" dirty="0">
                <a:solidFill>
                  <a:schemeClr val="tx1"/>
                </a:solidFill>
                <a:latin typeface="+mj-lt"/>
              </a:rPr>
              <a:t>Images with initial poor image quality do not get enhanced as well as medium-high quality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j-lt"/>
              </a:rPr>
              <a:t>Less sample size for pixels to enhance</a:t>
            </a:r>
          </a:p>
        </p:txBody>
      </p:sp>
      <p:pic>
        <p:nvPicPr>
          <p:cNvPr id="6" name="Picture 5" descr="A pair of red shoes with a skull on the side&#10;&#10;Description automatically generated">
            <a:extLst>
              <a:ext uri="{FF2B5EF4-FFF2-40B4-BE49-F238E27FC236}">
                <a16:creationId xmlns:a16="http://schemas.microsoft.com/office/drawing/2014/main" id="{19CDDAD8-C503-DE9C-9B19-316F41D46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353" y="4385005"/>
            <a:ext cx="1870869" cy="2250186"/>
          </a:xfrm>
          <a:prstGeom prst="rect">
            <a:avLst/>
          </a:prstGeom>
        </p:spPr>
      </p:pic>
      <p:pic>
        <p:nvPicPr>
          <p:cNvPr id="8" name="Picture 7" descr="A pair of red shoes&#10;&#10;Description automatically generated">
            <a:extLst>
              <a:ext uri="{FF2B5EF4-FFF2-40B4-BE49-F238E27FC236}">
                <a16:creationId xmlns:a16="http://schemas.microsoft.com/office/drawing/2014/main" id="{324C9FAF-DC63-4A36-C42B-3DE6C918D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75" y="4341114"/>
            <a:ext cx="1752600" cy="2337968"/>
          </a:xfrm>
          <a:prstGeom prst="rect">
            <a:avLst/>
          </a:prstGeom>
        </p:spPr>
      </p:pic>
      <p:pic>
        <p:nvPicPr>
          <p:cNvPr id="10" name="Picture 9" descr="A jacket with a picture on it&#10;&#10;Description automatically generated">
            <a:extLst>
              <a:ext uri="{FF2B5EF4-FFF2-40B4-BE49-F238E27FC236}">
                <a16:creationId xmlns:a16="http://schemas.microsoft.com/office/drawing/2014/main" id="{DAAC0361-0CAD-BEE5-4664-4BE2DB7D4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222" y="4341114"/>
            <a:ext cx="1752601" cy="2337969"/>
          </a:xfrm>
          <a:prstGeom prst="rect">
            <a:avLst/>
          </a:prstGeom>
        </p:spPr>
      </p:pic>
      <p:pic>
        <p:nvPicPr>
          <p:cNvPr id="12" name="Picture 11" descr="A jacket with a picture of a demon&#10;&#10;Description automatically generated">
            <a:extLst>
              <a:ext uri="{FF2B5EF4-FFF2-40B4-BE49-F238E27FC236}">
                <a16:creationId xmlns:a16="http://schemas.microsoft.com/office/drawing/2014/main" id="{20090D23-F086-BB2E-387A-9F3C365C3F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504" y="4414313"/>
            <a:ext cx="1804326" cy="216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54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D024-8A70-8F8C-4989-FA027452462D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50800" dir="5400000" algn="ctr" rotWithShape="0">
              <a:srgbClr val="9B6902"/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60AA7-134F-D2A3-040A-0F89EB4E2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Faster than Photoshop (6 sec per image average)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Larger size image takes much longer (prob doesn’t need processing anyways)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Easy to use GUI with minimal input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Quality of initial image results in better or worse results 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j-lt"/>
              </a:rPr>
              <a:t>ex: smaller images become much clearer, but background removal is more variable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Accuracy in reverse image searching only improves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j-lt"/>
              </a:rPr>
              <a:t>At very worst does nothing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j-lt"/>
              </a:rPr>
              <a:t>At best increases results</a:t>
            </a:r>
          </a:p>
          <a:p>
            <a:pPr marL="5715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35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310E-A2F7-5EA9-F92D-ECAB4D2C1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References and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3137C-2AEC-A77A-7AC2-D273936AF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8175" y="1600200"/>
            <a:ext cx="6778625" cy="4983162"/>
          </a:xfrm>
        </p:spPr>
        <p:txBody>
          <a:bodyPr/>
          <a:lstStyle/>
          <a:p>
            <a:pPr marL="0" indent="0">
              <a:buNone/>
            </a:pPr>
            <a:r>
              <a:rPr lang="en-US" sz="900" dirty="0">
                <a:solidFill>
                  <a:schemeClr val="tx1"/>
                </a:solidFill>
              </a:rPr>
              <a:t>[1] Adobe, “Smooth enhance fabric with generative fill,” Adobe Photoshop Tutorials, 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tx1"/>
                </a:solidFill>
              </a:rPr>
              <a:t>2024. [Online]. Available: 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tx1"/>
                </a:solidFill>
              </a:rPr>
              <a:t>https://creativecloud.adobe.com/learn/photoshop/web/</a:t>
            </a:r>
            <a:r>
              <a:rPr lang="en-US" sz="900" dirty="0" err="1">
                <a:solidFill>
                  <a:schemeClr val="tx1"/>
                </a:solidFill>
              </a:rPr>
              <a:t>smooth-enhance-fabricgenerative-fill</a:t>
            </a:r>
            <a:r>
              <a:rPr lang="en-US" sz="900" dirty="0">
                <a:solidFill>
                  <a:schemeClr val="tx1"/>
                </a:solidFill>
              </a:rPr>
              <a:t>. [Accessed: Apr. 28, 2024].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tx1"/>
                </a:solidFill>
              </a:rPr>
              <a:t>[2] “</a:t>
            </a:r>
            <a:r>
              <a:rPr lang="en-US" sz="900" dirty="0" err="1">
                <a:solidFill>
                  <a:schemeClr val="tx1"/>
                </a:solidFill>
              </a:rPr>
              <a:t>Lanczos</a:t>
            </a:r>
            <a:r>
              <a:rPr lang="en-US" sz="900" dirty="0">
                <a:solidFill>
                  <a:schemeClr val="tx1"/>
                </a:solidFill>
              </a:rPr>
              <a:t> resampling,” Wikipedia, 2024. [Online]. Available: 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tx1"/>
                </a:solidFill>
              </a:rPr>
              <a:t>https://en.wikipedia.org/wiki/Lanczos_resampling. [Accessed: Apr. 28, 2024].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tx1"/>
                </a:solidFill>
              </a:rPr>
              <a:t>[3] “High-pass filter,” Wikipedia, 2024. [Online]. Available: 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tx1"/>
                </a:solidFill>
              </a:rPr>
              <a:t>https://en.wikipedia.org/wiki/High-pass_filter. [Accessed: Apr. 28, 2024].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tx1"/>
                </a:solidFill>
              </a:rPr>
              <a:t>[4] Cambridge in </a:t>
            </a:r>
            <a:r>
              <a:rPr lang="en-US" sz="900" dirty="0" err="1">
                <a:solidFill>
                  <a:schemeClr val="tx1"/>
                </a:solidFill>
              </a:rPr>
              <a:t>Colour</a:t>
            </a:r>
            <a:r>
              <a:rPr lang="en-US" sz="900" dirty="0">
                <a:solidFill>
                  <a:schemeClr val="tx1"/>
                </a:solidFill>
              </a:rPr>
              <a:t>, “Unsharp mask,” 2024. [Online]. Available: 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tx1"/>
                </a:solidFill>
              </a:rPr>
              <a:t>https://www.cambridgeincolour.com/tutorials/unsharp-mask.html. [Accessed: Apr. 28, 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tx1"/>
                </a:solidFill>
              </a:rPr>
              <a:t>2024].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tx1"/>
                </a:solidFill>
              </a:rPr>
              <a:t>5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tx1"/>
                </a:solidFill>
              </a:rPr>
              <a:t>[5] “rembg,” </a:t>
            </a:r>
            <a:r>
              <a:rPr lang="en-US" sz="900" dirty="0" err="1">
                <a:solidFill>
                  <a:schemeClr val="tx1"/>
                </a:solidFill>
              </a:rPr>
              <a:t>PyPI</a:t>
            </a:r>
            <a:r>
              <a:rPr lang="en-US" sz="900" dirty="0">
                <a:solidFill>
                  <a:schemeClr val="tx1"/>
                </a:solidFill>
              </a:rPr>
              <a:t>, 2024. [Online]. Available: https://pypi.org/project/rembg/. 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tx1"/>
                </a:solidFill>
              </a:rPr>
              <a:t>[Accessed: Apr. 28, 2024].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tx1"/>
                </a:solidFill>
              </a:rPr>
              <a:t>[6] “Image background removal,” YouTube, uploaded by D. </a:t>
            </a:r>
            <a:r>
              <a:rPr lang="en-US" sz="900" dirty="0" err="1">
                <a:solidFill>
                  <a:schemeClr val="tx1"/>
                </a:solidFill>
              </a:rPr>
              <a:t>Gatis</a:t>
            </a:r>
            <a:r>
              <a:rPr lang="en-US" sz="900" dirty="0">
                <a:solidFill>
                  <a:schemeClr val="tx1"/>
                </a:solidFill>
              </a:rPr>
              <a:t>, 2024. [Online]. 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tx1"/>
                </a:solidFill>
              </a:rPr>
              <a:t>Available: https://www.youtube.com/watch?v=2X9rxzZbYqg. [Accessed: Apr. 28, 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tx1"/>
                </a:solidFill>
              </a:rPr>
              <a:t>2024].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tx1"/>
                </a:solidFill>
              </a:rPr>
              <a:t>[7] </a:t>
            </a:r>
            <a:r>
              <a:rPr lang="en-US" sz="900" dirty="0" err="1">
                <a:solidFill>
                  <a:schemeClr val="tx1"/>
                </a:solidFill>
              </a:rPr>
              <a:t>Grailed</a:t>
            </a:r>
            <a:r>
              <a:rPr lang="en-US" sz="900" dirty="0">
                <a:solidFill>
                  <a:schemeClr val="tx1"/>
                </a:solidFill>
              </a:rPr>
              <a:t>, “</a:t>
            </a:r>
            <a:r>
              <a:rPr lang="en-US" sz="900" dirty="0" err="1">
                <a:solidFill>
                  <a:schemeClr val="tx1"/>
                </a:solidFill>
              </a:rPr>
              <a:t>Grailed</a:t>
            </a:r>
            <a:r>
              <a:rPr lang="en-US" sz="900" dirty="0">
                <a:solidFill>
                  <a:schemeClr val="tx1"/>
                </a:solidFill>
              </a:rPr>
              <a:t>,” 2024. [Online]. Available: https://www.grailed.com/. [Accessed: 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tx1"/>
                </a:solidFill>
              </a:rPr>
              <a:t>Apr. 28, 2024].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tx1"/>
                </a:solidFill>
              </a:rPr>
              <a:t>[8] Data to Fish, “How to convert JPEG to PNG in Python,” 2024. [Online]. Available: 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tx1"/>
                </a:solidFill>
              </a:rPr>
              <a:t>https://datatofish.com/jpeg-to-png-python/. [Accessed: Apr. 28, 2024].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tx1"/>
                </a:solidFill>
              </a:rPr>
              <a:t>[9] “Plyer documentation,” Read the Docs, 2024. [Online]. Available: 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tx1"/>
                </a:solidFill>
              </a:rPr>
              <a:t>https://plyer.readthedocs.io/en/latest/. [Accessed: Apr. 28, 2024].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tx1"/>
                </a:solidFill>
              </a:rPr>
              <a:t>[10] “Pillow documentation,” Read the Docs, 2024. [Online]. Available: 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tx1"/>
                </a:solidFill>
              </a:rPr>
              <a:t>https://pillow.readthedocs.io/en/stable. [Accessed: Apr. 28, 2024].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tx1"/>
                </a:solidFill>
              </a:rPr>
              <a:t>[11] D. </a:t>
            </a:r>
            <a:r>
              <a:rPr lang="en-US" sz="900" dirty="0" err="1">
                <a:solidFill>
                  <a:schemeClr val="tx1"/>
                </a:solidFill>
              </a:rPr>
              <a:t>Gatis</a:t>
            </a:r>
            <a:r>
              <a:rPr lang="en-US" sz="900" dirty="0">
                <a:solidFill>
                  <a:schemeClr val="tx1"/>
                </a:solidFill>
              </a:rPr>
              <a:t>, “rembg,” GitHub, 2024. [Online]. Available: 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tx1"/>
                </a:solidFill>
              </a:rPr>
              <a:t>https://github.com/danielgatis/rembg. [Accessed: Apr. 28, 2024].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tx1"/>
                </a:solidFill>
              </a:rPr>
              <a:t>[12] “NumPy documentation,” NumPy, 2024. [Online]. Available: 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tx1"/>
                </a:solidFill>
              </a:rPr>
              <a:t>https://numpy.org/doc/. [Accessed: Apr. 28, 2024].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tx1"/>
                </a:solidFill>
              </a:rPr>
              <a:t>[13] “OpenCV documentation,” OpenCV, 2024. [Online]. Available: </a:t>
            </a:r>
          </a:p>
          <a:p>
            <a:pPr marL="0" indent="0">
              <a:buNone/>
            </a:pPr>
            <a:r>
              <a:rPr lang="en-US" sz="900" dirty="0"/>
              <a:t>https://docs.opencv.org/4.x/d6/d00/tutorial_py_root.html. [Accessed: Apr. 28, 2024]</a:t>
            </a:r>
          </a:p>
        </p:txBody>
      </p:sp>
    </p:spTree>
    <p:extLst>
      <p:ext uri="{BB962C8B-B14F-4D97-AF65-F5344CB8AC3E}">
        <p14:creationId xmlns:p14="http://schemas.microsoft.com/office/powerpoint/2010/main" val="247398549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Futura LT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Futura LT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524</TotalTime>
  <Words>761</Words>
  <Application>Microsoft Office PowerPoint</Application>
  <PresentationFormat>On-screen Show (4:3)</PresentationFormat>
  <Paragraphs>85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굴림</vt:lpstr>
      <vt:lpstr>Arial</vt:lpstr>
      <vt:lpstr>Futura LT Book</vt:lpstr>
      <vt:lpstr>template</vt:lpstr>
      <vt:lpstr>Custom Design</vt:lpstr>
      <vt:lpstr>Advanced Algorithm for Enhancement of Fashion Imagery</vt:lpstr>
      <vt:lpstr>Outline</vt:lpstr>
      <vt:lpstr>Introduction</vt:lpstr>
      <vt:lpstr>Methodology</vt:lpstr>
      <vt:lpstr>Results and Analysis</vt:lpstr>
      <vt:lpstr>Conclusion</vt:lpstr>
      <vt:lpstr>References and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Algorithm for Enhancement of Fashion Imagery</dc:title>
  <dc:creator>Luc Peloquin</dc:creator>
  <cp:lastModifiedBy>Luc Peloquin</cp:lastModifiedBy>
  <cp:revision>11</cp:revision>
  <dcterms:created xsi:type="dcterms:W3CDTF">2024-04-29T06:08:09Z</dcterms:created>
  <dcterms:modified xsi:type="dcterms:W3CDTF">2024-05-02T06:10:32Z</dcterms:modified>
</cp:coreProperties>
</file>